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300" r:id="rId3"/>
    <p:sldId id="271" r:id="rId4"/>
    <p:sldId id="261" r:id="rId5"/>
    <p:sldId id="287" r:id="rId6"/>
    <p:sldId id="298" r:id="rId7"/>
    <p:sldId id="293" r:id="rId8"/>
    <p:sldId id="296" r:id="rId9"/>
    <p:sldId id="299" r:id="rId10"/>
    <p:sldId id="30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7584DA-AC5C-46E5-8E0B-C59AD15CDF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51151-1686-49D3-A69E-E35D088B1E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855BE-FC3B-4C22-AF52-AB1DB7214765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B31AE-91E3-46EB-A12F-4A42C6AB2F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1936C8-6008-4CCE-9433-1323AAF554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A866F-B353-44E0-A922-BA9C2BFE59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69559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389649-C126-4DE3-B898-4062B2EDFBF3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81918-A0F0-4D36-8D45-2CFFE3B94C5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64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781918-A0F0-4D36-8D45-2CFFE3B94C5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25B30-2A52-4E4B-95E8-463057634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6B358-5B40-4B1C-9190-A7DDD148CD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29501-6DBF-4A5D-8AD8-6A690D9DA3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92D319C-A1C1-4EA5-B12B-839CFDC2B2AF}" type="datetimeFigureOut">
              <a:rPr lang="en-GB" smtClean="0"/>
              <a:pPr/>
              <a:t>20/05/2019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848C0-7FC1-48F4-AAA3-DDAF3F245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7011-7788-4149-BF4E-D24723CE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8182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BBEE5-4D9A-4D5E-9AEE-1A1623641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4ACFB-D493-4D93-9995-8316CFFB2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4305D-4FD7-4103-8B0E-B52F7C9C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F81FD-B071-4B10-A539-7A15FD396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5276A-DA87-41D0-81B8-A9FDCC2FE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21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59A8-F351-420C-A25D-BCE683EA2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83379-1BB8-4455-A204-5BC13D982E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F0868-5E07-47C6-8C25-5A5138E4FA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DAB56-5826-4E7F-BC92-23A648F6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1FBAE-1038-4628-820D-807D809A9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201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99DB4-C3A7-4C10-B252-8908AB1DC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56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EC4207C-FC8A-431B-B716-083BB7EC305B}"/>
              </a:ext>
            </a:extLst>
          </p:cNvPr>
          <p:cNvSpPr/>
          <p:nvPr userDrawn="1"/>
        </p:nvSpPr>
        <p:spPr>
          <a:xfrm>
            <a:off x="0" y="6432604"/>
            <a:ext cx="12192000" cy="4253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88E60C-0F4B-48C3-BD41-6D387FCAA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C2043-9A7B-44CD-A484-A8EF2AFAB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756ADA6-0EE2-4F75-A41E-5F0DE5B95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993FD2-79FF-4C81-BCB7-86E477ABAC05}"/>
              </a:ext>
            </a:extLst>
          </p:cNvPr>
          <p:cNvCxnSpPr>
            <a:cxnSpLocks/>
          </p:cNvCxnSpPr>
          <p:nvPr userDrawn="1"/>
        </p:nvCxnSpPr>
        <p:spPr>
          <a:xfrm>
            <a:off x="733326" y="1558036"/>
            <a:ext cx="4572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81914E7-A3F4-483C-B26D-B4EE9DC0AF0B}"/>
              </a:ext>
            </a:extLst>
          </p:cNvPr>
          <p:cNvSpPr txBox="1"/>
          <p:nvPr userDrawn="1"/>
        </p:nvSpPr>
        <p:spPr>
          <a:xfrm>
            <a:off x="381663" y="6431823"/>
            <a:ext cx="1156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Allcock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 and </a:t>
            </a:r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Erdélyi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 			Asymmetric SMS in the chromosphere 				CESPM 2019</a:t>
            </a:r>
          </a:p>
        </p:txBody>
      </p:sp>
    </p:spTree>
    <p:extLst>
      <p:ext uri="{BB962C8B-B14F-4D97-AF65-F5344CB8AC3E}">
        <p14:creationId xmlns:p14="http://schemas.microsoft.com/office/powerpoint/2010/main" val="130593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1D26D-39AE-463C-9C8B-DA6A377A1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6F7B0-AD36-458C-883D-F0504868A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DD30B-079F-46DC-8B54-1E03BC06ED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1DCFD-EE1C-45EF-A17F-7E965DEDE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8D400-7561-459E-AC2F-18482FE8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379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3262C-C009-4A73-A099-67FB9FA28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CEA19-18A6-4E9A-A2EF-FC27928C3A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D6A4F-0D6F-408D-BFFB-03281094C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BC105-9846-4EEC-9F32-08476AC69B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30CF8-2A5C-4639-806F-AC7B0BA89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AD517-17F1-40B2-9385-8FD68C606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3104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982B5-A4E2-4B79-BBDC-DB70B300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09F9C-016D-4A90-89F5-C5DFEDC25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1F73E-E3C4-4203-A394-3661A615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00C4B3-0A1B-4C9B-9F03-73F26B530A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981EB0-15FA-4CCA-96AE-B333D2D00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C6728B-B0F3-4BFB-869E-6387BDE1F4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15679F-017E-4295-8EA6-1EC710379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4F6B4-8E42-4ABB-AE59-4F0019A2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21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70E4A-E3DA-4CBA-8181-78AF52CB4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EB02CC-4224-4C0D-92B1-313B49415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9D11F1-5B7C-4FA2-A200-A63F965CF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A7E32-D86B-4EF5-B4B4-2507E235B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99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C1B516-565C-4A47-A1BC-A33745780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FD597F-1852-43A0-84FD-A97FD9F1E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B8BD8-990F-49E3-A1C5-2FFC41663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7116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3B36-25B0-4E03-9F7F-E40D79CC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37D91-A81C-4A2F-B12A-7518A6B4E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029BB-1F97-44EC-B4CF-E94F9745C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70D82-C094-4C2A-9AD0-A376A766DD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A70D8-E7BB-45FB-B675-503CE334E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98FCC-4098-456D-AEF4-6011D37C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163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EE3AE-E9AA-4FB1-BA96-65CD0391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F6C3EE-83C5-4729-83B1-04A67507F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74A79-55EC-48B8-89D7-DB71A29A8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087C4-AACC-4DDC-8E3B-719E3695D3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D319C-A1C1-4EA5-B12B-839CFDC2B2AF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6DE58-0735-46B0-A46F-A0EF67551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B0E7B-F8C5-4E0C-ADA2-C51AAE3F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F5647E-0ACC-4859-8446-A2C0907097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657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9D553-D05D-46FC-BFAF-7E412035D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C3C13-C32B-414E-84EF-B0C36D2AD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6059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1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tags" Target="../tags/tag3.xml"/><Relationship Id="rId7" Type="http://schemas.openxmlformats.org/officeDocument/2006/relationships/image" Target="../media/image1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A8F84D-BF31-4985-9EAF-99870D11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4B2AE-2C44-42B1-8984-BB4893F20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320" y="2631125"/>
            <a:ext cx="4983480" cy="2397443"/>
          </a:xfrm>
        </p:spPr>
        <p:txBody>
          <a:bodyPr anchor="t">
            <a:normAutofit/>
          </a:bodyPr>
          <a:lstStyle/>
          <a:p>
            <a:pPr algn="l"/>
            <a:r>
              <a:rPr lang="en-GB" sz="4200" dirty="0">
                <a:solidFill>
                  <a:schemeClr val="tx1"/>
                </a:solidFill>
              </a:rPr>
              <a:t>Diagnosing the </a:t>
            </a:r>
            <a:r>
              <a:rPr lang="en-GB" sz="4200" dirty="0" err="1">
                <a:solidFill>
                  <a:schemeClr val="tx1"/>
                </a:solidFill>
              </a:rPr>
              <a:t>Alfvén</a:t>
            </a:r>
            <a:r>
              <a:rPr lang="en-GB" sz="4200" dirty="0">
                <a:solidFill>
                  <a:schemeClr val="tx1"/>
                </a:solidFill>
              </a:rPr>
              <a:t> speed in asymmetric fibrils using solar magneto-seismology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ECEFC-4850-438A-9BFC-2423570714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" y="487681"/>
            <a:ext cx="4983480" cy="1499975"/>
          </a:xfrm>
        </p:spPr>
        <p:txBody>
          <a:bodyPr anchor="b">
            <a:normAutofit/>
          </a:bodyPr>
          <a:lstStyle/>
          <a:p>
            <a:pPr algn="l"/>
            <a:r>
              <a:rPr lang="en-GB" dirty="0">
                <a:solidFill>
                  <a:schemeClr val="tx1"/>
                </a:solidFill>
              </a:rPr>
              <a:t>Matthew </a:t>
            </a:r>
            <a:r>
              <a:rPr lang="en-GB" dirty="0" err="1">
                <a:solidFill>
                  <a:schemeClr val="tx1"/>
                </a:solidFill>
              </a:rPr>
              <a:t>Allcock</a:t>
            </a:r>
            <a:r>
              <a:rPr lang="en-GB" dirty="0">
                <a:solidFill>
                  <a:schemeClr val="tx1"/>
                </a:solidFill>
              </a:rPr>
              <a:t>       </a:t>
            </a:r>
            <a:r>
              <a:rPr lang="en-GB" dirty="0" err="1">
                <a:solidFill>
                  <a:schemeClr val="tx1"/>
                </a:solidFill>
              </a:rPr>
              <a:t>Robertus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err="1">
                <a:solidFill>
                  <a:schemeClr val="tx1"/>
                </a:solidFill>
              </a:rPr>
              <a:t>Erdélyi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CD0BBC1-A7D4-445D-98AC-95A6A45D8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3326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17B5381-FFCA-4325-8FBB-B1481666A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CEB228A-22E2-42F8-AA89-1517B3922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852" y="5192443"/>
            <a:ext cx="1039343" cy="102201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C6D0C74-A739-403C-9E1B-3CBCEC44D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26" y="5271195"/>
            <a:ext cx="2011205" cy="86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71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1413F-623E-4488-BBDD-3A35D48A8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FB640-5587-4D58-9A0D-E30BCABF2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Asymmetry of MHD waves has seismological value.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first use of magneto-seismology using solar waveguide asymmetry.</a:t>
            </a:r>
          </a:p>
          <a:p>
            <a:pPr lvl="1"/>
            <a:r>
              <a:rPr lang="en-GB" dirty="0"/>
              <a:t>Agrees (in order of magnitude) with expected range.</a:t>
            </a:r>
          </a:p>
          <a:p>
            <a:pPr lvl="1"/>
            <a:r>
              <a:rPr lang="en-GB" dirty="0"/>
              <a:t>Errors are significant and difficult to quantify errors.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Sub-structure resolution is possible and will become a more important tool in future.</a:t>
            </a:r>
          </a:p>
        </p:txBody>
      </p:sp>
    </p:spTree>
    <p:extLst>
      <p:ext uri="{BB962C8B-B14F-4D97-AF65-F5344CB8AC3E}">
        <p14:creationId xmlns:p14="http://schemas.microsoft.com/office/powerpoint/2010/main" val="501214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21CD1-2473-48D8-A2F4-510B49D5C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Asymmetric solar waves</a:t>
            </a:r>
          </a:p>
        </p:txBody>
      </p:sp>
      <p:pic>
        <p:nvPicPr>
          <p:cNvPr id="6" name="Content Placeholder 4 2">
            <a:extLst>
              <a:ext uri="{FF2B5EF4-FFF2-40B4-BE49-F238E27FC236}">
                <a16:creationId xmlns:a16="http://schemas.microsoft.com/office/drawing/2014/main" id="{FBB07D45-A50E-44E2-8A30-AE80D18091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55" r="7550"/>
          <a:stretch/>
        </p:blipFill>
        <p:spPr>
          <a:xfrm>
            <a:off x="2375335" y="1977717"/>
            <a:ext cx="7441330" cy="3936684"/>
          </a:xfrm>
          <a:prstGeom prst="rect">
            <a:avLst/>
          </a:prstGeom>
          <a:effectLst/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A1EB71-157B-402E-95F5-BB72E9D3555E}"/>
              </a:ext>
            </a:extLst>
          </p:cNvPr>
          <p:cNvSpPr txBox="1"/>
          <p:nvPr/>
        </p:nvSpPr>
        <p:spPr>
          <a:xfrm>
            <a:off x="5063765" y="6016764"/>
            <a:ext cx="2064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Morton </a:t>
            </a:r>
            <a:r>
              <a:rPr lang="en-GB" i="1" dirty="0">
                <a:solidFill>
                  <a:schemeClr val="bg1"/>
                </a:solidFill>
              </a:rPr>
              <a:t>et al.</a:t>
            </a:r>
            <a:r>
              <a:rPr lang="en-GB" dirty="0">
                <a:solidFill>
                  <a:schemeClr val="bg1"/>
                </a:solidFill>
              </a:rPr>
              <a:t> 2012</a:t>
            </a:r>
          </a:p>
        </p:txBody>
      </p:sp>
    </p:spTree>
    <p:extLst>
      <p:ext uri="{BB962C8B-B14F-4D97-AF65-F5344CB8AC3E}">
        <p14:creationId xmlns:p14="http://schemas.microsoft.com/office/powerpoint/2010/main" val="87288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7969-10BB-4BDC-B051-DD9D65528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Asymmetric eigenmodes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F4B687-2881-4F01-A57E-433154F44B34}"/>
              </a:ext>
            </a:extLst>
          </p:cNvPr>
          <p:cNvSpPr txBox="1"/>
          <p:nvPr/>
        </p:nvSpPr>
        <p:spPr>
          <a:xfrm>
            <a:off x="2504880" y="1683944"/>
            <a:ext cx="8785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Asymmetric </a:t>
            </a:r>
            <a:r>
              <a:rPr lang="en-GB" sz="2000" dirty="0">
                <a:solidFill>
                  <a:srgbClr val="FF0000"/>
                </a:solidFill>
              </a:rPr>
              <a:t>kink</a:t>
            </a:r>
            <a:r>
              <a:rPr lang="en-GB" sz="2000" dirty="0">
                <a:solidFill>
                  <a:schemeClr val="bg1"/>
                </a:solidFill>
              </a:rPr>
              <a:t> mode	    	          Asymmetric </a:t>
            </a:r>
            <a:r>
              <a:rPr lang="en-GB" sz="2000" dirty="0">
                <a:solidFill>
                  <a:srgbClr val="FF0000"/>
                </a:solidFill>
              </a:rPr>
              <a:t>sausage</a:t>
            </a:r>
            <a:r>
              <a:rPr lang="en-GB" sz="2000" dirty="0">
                <a:solidFill>
                  <a:schemeClr val="bg1"/>
                </a:solidFill>
              </a:rPr>
              <a:t> mode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A5A2CA-66E5-4D75-BEDB-E81E7CAE8FF6}"/>
              </a:ext>
            </a:extLst>
          </p:cNvPr>
          <p:cNvSpPr txBox="1"/>
          <p:nvPr/>
        </p:nvSpPr>
        <p:spPr>
          <a:xfrm>
            <a:off x="2281102" y="5739925"/>
            <a:ext cx="7736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bg1"/>
                </a:solidFill>
              </a:rPr>
              <a:t>100+ more videos available at:</a:t>
            </a:r>
          </a:p>
          <a:p>
            <a:pPr algn="ctr"/>
            <a:r>
              <a:rPr lang="en-GB" sz="2000" b="1" i="1" dirty="0">
                <a:solidFill>
                  <a:schemeClr val="bg1"/>
                </a:solidFill>
              </a:rPr>
              <a:t>swat.group.shef.ac.uk</a:t>
            </a:r>
          </a:p>
        </p:txBody>
      </p:sp>
      <p:pic>
        <p:nvPicPr>
          <p:cNvPr id="7" name="output-kink-surf">
            <a:hlinkClick r:id="" action="ppaction://media"/>
            <a:extLst>
              <a:ext uri="{FF2B5EF4-FFF2-40B4-BE49-F238E27FC236}">
                <a16:creationId xmlns:a16="http://schemas.microsoft.com/office/drawing/2014/main" id="{4D2FF09B-1287-4C99-B738-E52B39CFC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81102" y="2141162"/>
            <a:ext cx="3615830" cy="3598763"/>
          </a:xfrm>
          <a:prstGeom prst="rect">
            <a:avLst/>
          </a:prstGeom>
        </p:spPr>
      </p:pic>
      <p:pic>
        <p:nvPicPr>
          <p:cNvPr id="8" name="output-saus-surf">
            <a:hlinkClick r:id="" action="ppaction://media"/>
            <a:extLst>
              <a:ext uri="{FF2B5EF4-FFF2-40B4-BE49-F238E27FC236}">
                <a16:creationId xmlns:a16="http://schemas.microsoft.com/office/drawing/2014/main" id="{CC33118E-7FB4-4E76-A419-63E41905D1C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01889" y="2141162"/>
            <a:ext cx="3606265" cy="36062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2DA103-81C8-4DDA-B8A1-81B7DB2259DA}"/>
              </a:ext>
            </a:extLst>
          </p:cNvPr>
          <p:cNvSpPr txBox="1"/>
          <p:nvPr/>
        </p:nvSpPr>
        <p:spPr>
          <a:xfrm>
            <a:off x="8878944" y="273865"/>
            <a:ext cx="3313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*</a:t>
            </a:r>
            <a:r>
              <a:rPr lang="en-GB" b="1" dirty="0" err="1">
                <a:solidFill>
                  <a:schemeClr val="bg1"/>
                </a:solidFill>
              </a:rPr>
              <a:t>Allcock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dirty="0" err="1">
                <a:solidFill>
                  <a:schemeClr val="bg1"/>
                </a:solidFill>
              </a:rPr>
              <a:t>Erdélyi</a:t>
            </a:r>
            <a:r>
              <a:rPr lang="en-GB" dirty="0">
                <a:solidFill>
                  <a:schemeClr val="bg1"/>
                </a:solidFill>
              </a:rPr>
              <a:t>, 2017:</a:t>
            </a:r>
          </a:p>
          <a:p>
            <a:pPr algn="ctr"/>
            <a:r>
              <a:rPr lang="en-GB" i="1" dirty="0">
                <a:solidFill>
                  <a:schemeClr val="bg1"/>
                </a:solidFill>
              </a:rPr>
              <a:t>bit.ly/2WcNzTo</a:t>
            </a:r>
          </a:p>
        </p:txBody>
      </p:sp>
    </p:spTree>
    <p:extLst>
      <p:ext uri="{BB962C8B-B14F-4D97-AF65-F5344CB8AC3E}">
        <p14:creationId xmlns:p14="http://schemas.microsoft.com/office/powerpoint/2010/main" val="87561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844D-F68A-45D1-8F97-DB034C57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Amplitude Ratio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C7DBD6-1DE6-4A5C-B2F7-860CEA1AF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3671" y="3704250"/>
            <a:ext cx="3195620" cy="238777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0F80F7-943D-4D6F-83B4-CD1C731AEF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" t="1788" r="304" b="725"/>
          <a:stretch/>
        </p:blipFill>
        <p:spPr>
          <a:xfrm>
            <a:off x="752474" y="2042446"/>
            <a:ext cx="7212807" cy="213121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FE0C628-4D62-452D-8D0B-EDB698B81F0A}"/>
                  </a:ext>
                </a:extLst>
              </p:cNvPr>
              <p:cNvSpPr txBox="1"/>
              <p:nvPr/>
            </p:nvSpPr>
            <p:spPr>
              <a:xfrm>
                <a:off x="2013219" y="4799624"/>
                <a:ext cx="4338595" cy="1015663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>
                    <a:solidFill>
                      <a:schemeClr val="bg1"/>
                    </a:solidFill>
                  </a:rPr>
                  <a:t>Parameter inversion: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</a:rPr>
                  <a:t>Observe</a:t>
                </a:r>
                <a:r>
                  <a:rPr lang="en-GB" sz="2000" dirty="0">
                    <a:solidFill>
                      <a:schemeClr val="bg1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GB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sz="2000" b="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</m:sub>
                    </m:sSub>
                  </m:oMath>
                </a14:m>
                <a:r>
                  <a:rPr lang="en-GB" sz="2000" dirty="0">
                    <a:solidFill>
                      <a:schemeClr val="bg1"/>
                    </a:solidFill>
                  </a:rPr>
                  <a:t>,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000" b="1" dirty="0">
                    <a:solidFill>
                      <a:schemeClr val="bg1"/>
                    </a:solidFill>
                  </a:rPr>
                  <a:t>Invert</a:t>
                </a:r>
                <a:r>
                  <a:rPr lang="en-GB" sz="2000" dirty="0">
                    <a:solidFill>
                      <a:schemeClr val="bg1"/>
                    </a:solidFill>
                  </a:rPr>
                  <a:t> to estimate the </a:t>
                </a:r>
                <a:r>
                  <a:rPr lang="en-GB" sz="2000" dirty="0" err="1">
                    <a:solidFill>
                      <a:srgbClr val="FFFF00"/>
                    </a:solidFill>
                  </a:rPr>
                  <a:t>Alfvén</a:t>
                </a:r>
                <a:r>
                  <a:rPr lang="en-GB" sz="2000" dirty="0">
                    <a:solidFill>
                      <a:srgbClr val="FFFF00"/>
                    </a:solidFill>
                  </a:rPr>
                  <a:t> speed</a:t>
                </a:r>
                <a:r>
                  <a:rPr lang="en-GB" sz="2000" dirty="0">
                    <a:solidFill>
                      <a:schemeClr val="bg1"/>
                    </a:solidFill>
                  </a:rPr>
                  <a:t>.*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FE0C628-4D62-452D-8D0B-EDB698B81F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219" y="4799624"/>
                <a:ext cx="4338595" cy="1015663"/>
              </a:xfrm>
              <a:prstGeom prst="rect">
                <a:avLst/>
              </a:prstGeom>
              <a:blipFill>
                <a:blip r:embed="rId4"/>
                <a:stretch>
                  <a:fillRect l="-1116" t="-1744" r="-697" b="-7558"/>
                </a:stretch>
              </a:blipFill>
              <a:ln w="28575"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1E9881E-B5A7-4B7D-A27D-027F1458EB85}"/>
              </a:ext>
            </a:extLst>
          </p:cNvPr>
          <p:cNvCxnSpPr>
            <a:cxnSpLocks/>
          </p:cNvCxnSpPr>
          <p:nvPr/>
        </p:nvCxnSpPr>
        <p:spPr>
          <a:xfrm flipH="1">
            <a:off x="9055202" y="3180535"/>
            <a:ext cx="540427" cy="43698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9AF292-0CB9-4506-B8C6-676AE1B52C5D}"/>
              </a:ext>
            </a:extLst>
          </p:cNvPr>
          <p:cNvCxnSpPr>
            <a:cxnSpLocks/>
          </p:cNvCxnSpPr>
          <p:nvPr/>
        </p:nvCxnSpPr>
        <p:spPr>
          <a:xfrm>
            <a:off x="10518736" y="3180537"/>
            <a:ext cx="322217" cy="43698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B6F3570-7152-46A3-8B03-555732853E7E}"/>
              </a:ext>
            </a:extLst>
          </p:cNvPr>
          <p:cNvSpPr txBox="1"/>
          <p:nvPr/>
        </p:nvSpPr>
        <p:spPr>
          <a:xfrm>
            <a:off x="8979002" y="2782117"/>
            <a:ext cx="479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Boundary displacement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CAD63E-B3E4-49C5-81A1-1CC00C81C9D7}"/>
              </a:ext>
            </a:extLst>
          </p:cNvPr>
          <p:cNvSpPr txBox="1"/>
          <p:nvPr/>
        </p:nvSpPr>
        <p:spPr>
          <a:xfrm>
            <a:off x="8878944" y="273865"/>
            <a:ext cx="3313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*</a:t>
            </a:r>
            <a:r>
              <a:rPr lang="en-GB" b="1" dirty="0" err="1">
                <a:solidFill>
                  <a:schemeClr val="bg1"/>
                </a:solidFill>
              </a:rPr>
              <a:t>Allcock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dirty="0" err="1">
                <a:solidFill>
                  <a:schemeClr val="bg1"/>
                </a:solidFill>
              </a:rPr>
              <a:t>Erdélyi</a:t>
            </a:r>
            <a:r>
              <a:rPr lang="en-GB" dirty="0">
                <a:solidFill>
                  <a:schemeClr val="bg1"/>
                </a:solidFill>
              </a:rPr>
              <a:t>, 2018:</a:t>
            </a:r>
          </a:p>
          <a:p>
            <a:pPr algn="ctr"/>
            <a:r>
              <a:rPr lang="en-GB" i="1" dirty="0">
                <a:solidFill>
                  <a:schemeClr val="bg1"/>
                </a:solidFill>
              </a:rPr>
              <a:t>bit.ly/2LpwTr4</a:t>
            </a:r>
          </a:p>
        </p:txBody>
      </p:sp>
    </p:spTree>
    <p:extLst>
      <p:ext uri="{BB962C8B-B14F-4D97-AF65-F5344CB8AC3E}">
        <p14:creationId xmlns:p14="http://schemas.microsoft.com/office/powerpoint/2010/main" val="72852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7347943-9B70-435E-9B1B-5FB74999499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Diagnosis of </a:t>
            </a:r>
            <a:r>
              <a:rPr lang="en-GB" dirty="0" err="1"/>
              <a:t>chromospheric</a:t>
            </a:r>
            <a:r>
              <a:rPr lang="en-GB" dirty="0"/>
              <a:t> fibrils</a:t>
            </a:r>
          </a:p>
        </p:txBody>
      </p:sp>
      <p:pic>
        <p:nvPicPr>
          <p:cNvPr id="26" name="animation_for_CESPM">
            <a:hlinkClick r:id="" action="ppaction://media"/>
            <a:extLst>
              <a:ext uri="{FF2B5EF4-FFF2-40B4-BE49-F238E27FC236}">
                <a16:creationId xmlns:a16="http://schemas.microsoft.com/office/drawing/2014/main" id="{67241F41-4AFF-4D42-8244-22995C66D0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887" y="2019300"/>
            <a:ext cx="5483086" cy="411231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282B3F8-FFBF-4D60-90AE-29DF5ED80229}"/>
              </a:ext>
            </a:extLst>
          </p:cNvPr>
          <p:cNvSpPr txBox="1"/>
          <p:nvPr/>
        </p:nvSpPr>
        <p:spPr>
          <a:xfrm>
            <a:off x="7536180" y="1413063"/>
            <a:ext cx="46558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Dataset info: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ROSA instrument (Dunn Solar Telescope).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H</a:t>
            </a:r>
            <a:r>
              <a:rPr lang="el-GR" sz="2400" dirty="0">
                <a:solidFill>
                  <a:schemeClr val="bg1"/>
                </a:solidFill>
              </a:rPr>
              <a:t>α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chromospheric</a:t>
            </a:r>
            <a:r>
              <a:rPr lang="en-GB" sz="2400" dirty="0">
                <a:solidFill>
                  <a:schemeClr val="bg1"/>
                </a:solidFill>
              </a:rPr>
              <a:t> inter-network.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Dark fine structures are fibrils that (approximately) map the magnetic field.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Spatial resolution ~ 150 km.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Temporal resolution ~ 8 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769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A7347943-9B70-435E-9B1B-5FB74999499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Diagnosis of </a:t>
            </a:r>
            <a:r>
              <a:rPr lang="en-GB" dirty="0" err="1"/>
              <a:t>chromospheric</a:t>
            </a:r>
            <a:r>
              <a:rPr lang="en-GB" dirty="0"/>
              <a:t> fibrils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9FA7B3-4C94-4B0F-BA83-66F8217A2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878" y="1356107"/>
            <a:ext cx="3487291" cy="26154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B38C1F-D2DB-4378-85C9-175F237419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1987702"/>
            <a:ext cx="4936452" cy="368691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FF3902D-EE02-49B8-9615-BB37604D1C6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0"/>
          <a:stretch/>
        </p:blipFill>
        <p:spPr>
          <a:xfrm>
            <a:off x="6278878" y="3971575"/>
            <a:ext cx="3487291" cy="2432134"/>
          </a:xfrm>
          <a:prstGeom prst="rect">
            <a:avLst/>
          </a:prstGeom>
        </p:spPr>
      </p:pic>
      <p:sp>
        <p:nvSpPr>
          <p:cNvPr id="69" name="Arrow: Curved Down 68">
            <a:extLst>
              <a:ext uri="{FF2B5EF4-FFF2-40B4-BE49-F238E27FC236}">
                <a16:creationId xmlns:a16="http://schemas.microsoft.com/office/drawing/2014/main" id="{AAA10077-9953-41A6-AC84-0A2B3DD0D9A6}"/>
              </a:ext>
            </a:extLst>
          </p:cNvPr>
          <p:cNvSpPr/>
          <p:nvPr/>
        </p:nvSpPr>
        <p:spPr>
          <a:xfrm rot="5400000">
            <a:off x="8798563" y="3769346"/>
            <a:ext cx="1797614" cy="485747"/>
          </a:xfrm>
          <a:prstGeom prst="curvedDownArrow">
            <a:avLst>
              <a:gd name="adj1" fmla="val 25000"/>
              <a:gd name="adj2" fmla="val 50000"/>
              <a:gd name="adj3" fmla="val 3599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Arrow: Curved Down 27">
            <a:extLst>
              <a:ext uri="{FF2B5EF4-FFF2-40B4-BE49-F238E27FC236}">
                <a16:creationId xmlns:a16="http://schemas.microsoft.com/office/drawing/2014/main" id="{CD4B2C38-D2CC-4668-9A00-E925BF4296EA}"/>
              </a:ext>
            </a:extLst>
          </p:cNvPr>
          <p:cNvSpPr/>
          <p:nvPr/>
        </p:nvSpPr>
        <p:spPr>
          <a:xfrm rot="20244307">
            <a:off x="4426674" y="1723181"/>
            <a:ext cx="2586172" cy="485747"/>
          </a:xfrm>
          <a:prstGeom prst="curvedDownArrow">
            <a:avLst>
              <a:gd name="adj1" fmla="val 25000"/>
              <a:gd name="adj2" fmla="val 50000"/>
              <a:gd name="adj3" fmla="val 3599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97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BA8BCC71-7175-417A-94EA-22BD14FD07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51" y="1699473"/>
            <a:ext cx="3314528" cy="2485896"/>
          </a:xfrm>
          <a:prstGeom prst="rect">
            <a:avLst/>
          </a:prstGeom>
        </p:spPr>
      </p:pic>
      <p:pic>
        <p:nvPicPr>
          <p:cNvPr id="19" name="Picture 18" descr="A close up of a map&#10;&#10;Description generated with high confidence">
            <a:extLst>
              <a:ext uri="{FF2B5EF4-FFF2-40B4-BE49-F238E27FC236}">
                <a16:creationId xmlns:a16="http://schemas.microsoft.com/office/drawing/2014/main" id="{619A6F40-BB03-44C7-ABA9-488FEC1FA5D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8"/>
          <a:stretch/>
        </p:blipFill>
        <p:spPr>
          <a:xfrm>
            <a:off x="862751" y="4183380"/>
            <a:ext cx="3314528" cy="2323860"/>
          </a:xfrm>
          <a:prstGeom prst="rect">
            <a:avLst/>
          </a:prstGeom>
        </p:spPr>
      </p:pic>
      <p:sp>
        <p:nvSpPr>
          <p:cNvPr id="36" name="Right Brace 35">
            <a:extLst>
              <a:ext uri="{FF2B5EF4-FFF2-40B4-BE49-F238E27FC236}">
                <a16:creationId xmlns:a16="http://schemas.microsoft.com/office/drawing/2014/main" id="{5F7A1C17-A0E9-435F-8F36-E04BF257C771}"/>
              </a:ext>
            </a:extLst>
          </p:cNvPr>
          <p:cNvSpPr/>
          <p:nvPr/>
        </p:nvSpPr>
        <p:spPr>
          <a:xfrm>
            <a:off x="4093920" y="4943612"/>
            <a:ext cx="373296" cy="304762"/>
          </a:xfrm>
          <a:prstGeom prst="rightBrace">
            <a:avLst>
              <a:gd name="adj1" fmla="val 99384"/>
              <a:gd name="adj2" fmla="val 50000"/>
            </a:avLst>
          </a:prstGeom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54E15-B011-4856-9F4B-643E773A7825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050" y="4947276"/>
            <a:ext cx="859429" cy="3047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610312-7684-4292-9A9C-881C3B4469CF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388" y="2239834"/>
            <a:ext cx="662857" cy="304762"/>
          </a:xfrm>
          <a:prstGeom prst="rect">
            <a:avLst/>
          </a:prstGeom>
        </p:spPr>
      </p:pic>
      <p:sp>
        <p:nvSpPr>
          <p:cNvPr id="24" name="Right Brace 23">
            <a:extLst>
              <a:ext uri="{FF2B5EF4-FFF2-40B4-BE49-F238E27FC236}">
                <a16:creationId xmlns:a16="http://schemas.microsoft.com/office/drawing/2014/main" id="{151A4465-86A7-4DC9-8ACD-163B8B757DC5}"/>
              </a:ext>
            </a:extLst>
          </p:cNvPr>
          <p:cNvSpPr/>
          <p:nvPr/>
        </p:nvSpPr>
        <p:spPr>
          <a:xfrm>
            <a:off x="4093920" y="2194114"/>
            <a:ext cx="373296" cy="837875"/>
          </a:xfrm>
          <a:prstGeom prst="rightBrace">
            <a:avLst>
              <a:gd name="adj1" fmla="val 99384"/>
              <a:gd name="adj2" fmla="val 29318"/>
            </a:avLst>
          </a:prstGeom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EE23FBA1-E2EC-4A3D-BEE2-FA0687E18D33}"/>
              </a:ext>
            </a:extLst>
          </p:cNvPr>
          <p:cNvSpPr/>
          <p:nvPr/>
        </p:nvSpPr>
        <p:spPr>
          <a:xfrm>
            <a:off x="5690283" y="2460069"/>
            <a:ext cx="308319" cy="2660571"/>
          </a:xfrm>
          <a:prstGeom prst="rightBrace">
            <a:avLst>
              <a:gd name="adj1" fmla="val 99384"/>
              <a:gd name="adj2" fmla="val 17635"/>
            </a:avLst>
          </a:prstGeom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564C95-2BBA-4D10-8EDB-01B411B4BE68}"/>
              </a:ext>
            </a:extLst>
          </p:cNvPr>
          <p:cNvSpPr txBox="1"/>
          <p:nvPr/>
        </p:nvSpPr>
        <p:spPr>
          <a:xfrm>
            <a:off x="6132357" y="2696952"/>
            <a:ext cx="2479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Amplitude Ratio,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129DC90-B416-4811-8D6F-D897A791FA72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453" y="3202842"/>
            <a:ext cx="3939447" cy="77603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A760F4E-F4D3-4358-A4C5-4BE661AED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Parameter measurement – Amplitude ratio</a:t>
            </a:r>
          </a:p>
        </p:txBody>
      </p:sp>
    </p:spTree>
    <p:extLst>
      <p:ext uri="{BB962C8B-B14F-4D97-AF65-F5344CB8AC3E}">
        <p14:creationId xmlns:p14="http://schemas.microsoft.com/office/powerpoint/2010/main" val="380305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24" grpId="0" animBg="1"/>
      <p:bldP spid="26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7EAD4-BF29-46ED-BEC8-2EF9B9C5C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Parameter measurement - Phase speed</a:t>
            </a:r>
          </a:p>
        </p:txBody>
      </p:sp>
      <p:pic>
        <p:nvPicPr>
          <p:cNvPr id="4" name="Picture 3" descr="A close up of a map&#10;&#10;Description generated with high confidence">
            <a:extLst>
              <a:ext uri="{FF2B5EF4-FFF2-40B4-BE49-F238E27FC236}">
                <a16:creationId xmlns:a16="http://schemas.microsoft.com/office/drawing/2014/main" id="{6B37CC05-1BA4-4B6F-B12F-DA3E4A222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235" y="2233643"/>
            <a:ext cx="4135843" cy="3088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111CCB-2124-4A2D-8920-A6C7CF8CA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52" y="2233644"/>
            <a:ext cx="4135843" cy="3088958"/>
          </a:xfrm>
          <a:prstGeom prst="rect">
            <a:avLst/>
          </a:prstGeom>
        </p:spPr>
      </p:pic>
      <p:sp>
        <p:nvSpPr>
          <p:cNvPr id="6" name="Arrow: Curved Down 5">
            <a:extLst>
              <a:ext uri="{FF2B5EF4-FFF2-40B4-BE49-F238E27FC236}">
                <a16:creationId xmlns:a16="http://schemas.microsoft.com/office/drawing/2014/main" id="{65C474F8-8D2F-4BF2-9451-5608286034DE}"/>
              </a:ext>
            </a:extLst>
          </p:cNvPr>
          <p:cNvSpPr/>
          <p:nvPr/>
        </p:nvSpPr>
        <p:spPr>
          <a:xfrm>
            <a:off x="4456938" y="1874668"/>
            <a:ext cx="1797614" cy="485747"/>
          </a:xfrm>
          <a:prstGeom prst="curvedDownArrow">
            <a:avLst>
              <a:gd name="adj1" fmla="val 25000"/>
              <a:gd name="adj2" fmla="val 50000"/>
              <a:gd name="adj3" fmla="val 3599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EF8D0EF-D6B0-437B-89AA-87F7331F671F}"/>
              </a:ext>
            </a:extLst>
          </p:cNvPr>
          <p:cNvSpPr/>
          <p:nvPr/>
        </p:nvSpPr>
        <p:spPr>
          <a:xfrm rot="17711101">
            <a:off x="6643681" y="5065010"/>
            <a:ext cx="1346111" cy="201256"/>
          </a:xfrm>
          <a:prstGeom prst="rightArrow">
            <a:avLst>
              <a:gd name="adj1" fmla="val 50000"/>
              <a:gd name="adj2" fmla="val 105978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F2870D-5900-4343-BE63-C465569C91D0}"/>
              </a:ext>
            </a:extLst>
          </p:cNvPr>
          <p:cNvSpPr txBox="1"/>
          <p:nvPr/>
        </p:nvSpPr>
        <p:spPr>
          <a:xfrm>
            <a:off x="5355745" y="5817534"/>
            <a:ext cx="4135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Gradient = Phase speed</a:t>
            </a:r>
          </a:p>
        </p:txBody>
      </p:sp>
    </p:spTree>
    <p:extLst>
      <p:ext uri="{BB962C8B-B14F-4D97-AF65-F5344CB8AC3E}">
        <p14:creationId xmlns:p14="http://schemas.microsoft.com/office/powerpoint/2010/main" val="158049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C62CE-B828-4D7A-8D8A-32D6CB472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Alfven speed inversion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01FF9D-36A1-454C-83BC-594E9AEF4E20}"/>
              </a:ext>
            </a:extLst>
          </p:cNvPr>
          <p:cNvSpPr txBox="1"/>
          <p:nvPr/>
        </p:nvSpPr>
        <p:spPr>
          <a:xfrm>
            <a:off x="7262192" y="3213109"/>
            <a:ext cx="1889755" cy="46166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 err="1">
                <a:solidFill>
                  <a:srgbClr val="FFFF00"/>
                </a:solidFill>
              </a:rPr>
              <a:t>v</a:t>
            </a:r>
            <a:r>
              <a:rPr lang="en-GB" sz="2400" baseline="-25000" dirty="0" err="1">
                <a:solidFill>
                  <a:srgbClr val="FFFF00"/>
                </a:solidFill>
              </a:rPr>
              <a:t>A</a:t>
            </a:r>
            <a:r>
              <a:rPr lang="en-GB" sz="2400" dirty="0">
                <a:solidFill>
                  <a:srgbClr val="FFFF00"/>
                </a:solidFill>
              </a:rPr>
              <a:t> ≈ 63 km s</a:t>
            </a:r>
            <a:r>
              <a:rPr lang="en-GB" sz="2400" baseline="30000" dirty="0">
                <a:solidFill>
                  <a:srgbClr val="FFFF00"/>
                </a:solidFill>
              </a:rPr>
              <a:t>-1</a:t>
            </a:r>
            <a:endParaRPr lang="en-GB" sz="2400" dirty="0">
              <a:solidFill>
                <a:srgbClr val="FFFF0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60808C-5F66-4901-9EED-6AC947E2A39F}"/>
              </a:ext>
            </a:extLst>
          </p:cNvPr>
          <p:cNvCxnSpPr>
            <a:cxnSpLocks/>
          </p:cNvCxnSpPr>
          <p:nvPr/>
        </p:nvCxnSpPr>
        <p:spPr>
          <a:xfrm>
            <a:off x="4929809" y="2767059"/>
            <a:ext cx="0" cy="492217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2C49A03-7901-4223-8EBE-8B225F6D8583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25" y="2325713"/>
            <a:ext cx="4315559" cy="4158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5624B8A-B023-425E-B83B-CEDEF870122C}"/>
              </a:ext>
            </a:extLst>
          </p:cNvPr>
          <p:cNvSpPr txBox="1"/>
          <p:nvPr/>
        </p:nvSpPr>
        <p:spPr>
          <a:xfrm>
            <a:off x="3763605" y="3259276"/>
            <a:ext cx="2332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Invert numerically*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0DA00A85-9FBE-4312-A36B-37FAEC0DFFED}"/>
              </a:ext>
            </a:extLst>
          </p:cNvPr>
          <p:cNvSpPr/>
          <p:nvPr/>
        </p:nvSpPr>
        <p:spPr>
          <a:xfrm>
            <a:off x="2790381" y="2147841"/>
            <a:ext cx="373296" cy="1351761"/>
          </a:xfrm>
          <a:prstGeom prst="rightBrace">
            <a:avLst>
              <a:gd name="adj1" fmla="val 99384"/>
              <a:gd name="adj2" fmla="val 26529"/>
            </a:avLst>
          </a:prstGeom>
          <a:ln w="508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98C15C-BFF9-4778-88FB-A9BACB67586A}"/>
              </a:ext>
            </a:extLst>
          </p:cNvPr>
          <p:cNvCxnSpPr>
            <a:cxnSpLocks/>
          </p:cNvCxnSpPr>
          <p:nvPr/>
        </p:nvCxnSpPr>
        <p:spPr>
          <a:xfrm>
            <a:off x="5964797" y="3499602"/>
            <a:ext cx="1111864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4682DB6-7C0A-4FC2-AF9B-95D330A437DE}"/>
              </a:ext>
            </a:extLst>
          </p:cNvPr>
          <p:cNvSpPr txBox="1"/>
          <p:nvPr/>
        </p:nvSpPr>
        <p:spPr>
          <a:xfrm>
            <a:off x="8878944" y="273865"/>
            <a:ext cx="3313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*Open-source code available: bit.ly/2WgWmDX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83ED183-AC20-462D-AF70-22CCBFE05B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209016"/>
              </p:ext>
            </p:extLst>
          </p:nvPr>
        </p:nvGraphicFramePr>
        <p:xfrm>
          <a:off x="2039952" y="3955670"/>
          <a:ext cx="7861809" cy="23774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1785838470"/>
                    </a:ext>
                  </a:extLst>
                </a:gridCol>
                <a:gridCol w="1900555">
                  <a:extLst>
                    <a:ext uri="{9D8B030D-6E8A-4147-A177-3AD203B41FA5}">
                      <a16:colId xmlns:a16="http://schemas.microsoft.com/office/drawing/2014/main" val="1557814385"/>
                    </a:ext>
                  </a:extLst>
                </a:gridCol>
                <a:gridCol w="1725422">
                  <a:extLst>
                    <a:ext uri="{9D8B030D-6E8A-4147-A177-3AD203B41FA5}">
                      <a16:colId xmlns:a16="http://schemas.microsoft.com/office/drawing/2014/main" val="994828337"/>
                    </a:ext>
                  </a:extLst>
                </a:gridCol>
                <a:gridCol w="3467164">
                  <a:extLst>
                    <a:ext uri="{9D8B030D-6E8A-4147-A177-3AD203B41FA5}">
                      <a16:colId xmlns:a16="http://schemas.microsoft.com/office/drawing/2014/main" val="24821587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Fibril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Amplitude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Eigenmode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Estimated </a:t>
                      </a:r>
                      <a:r>
                        <a:rPr lang="en-GB" sz="2000" dirty="0" err="1"/>
                        <a:t>Alfvén</a:t>
                      </a:r>
                      <a:r>
                        <a:rPr lang="en-GB" sz="2000" dirty="0"/>
                        <a:t> speed, km s</a:t>
                      </a:r>
                      <a:r>
                        <a:rPr lang="en-GB" sz="2000" baseline="30000" dirty="0"/>
                        <a:t>-1</a:t>
                      </a:r>
                      <a:endParaRPr lang="en-GB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667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Quasi-kink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67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-0.407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Quasi-sausage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91.7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5206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-3.42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Quasi-sausage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75.5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352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-3.13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Quasi-sausage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49.4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187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Quasi-kink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63.1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846801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FCC2E4A1-93FF-4E42-A2AB-73641BB1C2D1}"/>
              </a:ext>
            </a:extLst>
          </p:cNvPr>
          <p:cNvSpPr txBox="1"/>
          <p:nvPr/>
        </p:nvSpPr>
        <p:spPr>
          <a:xfrm>
            <a:off x="838200" y="1781948"/>
            <a:ext cx="2426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Input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R</a:t>
            </a:r>
            <a:r>
              <a:rPr lang="en-GB" sz="2000" baseline="-25000" dirty="0">
                <a:solidFill>
                  <a:schemeClr val="bg1"/>
                </a:solidFill>
              </a:rPr>
              <a:t>A</a:t>
            </a:r>
            <a:r>
              <a:rPr lang="en-GB" sz="2000" dirty="0">
                <a:solidFill>
                  <a:schemeClr val="bg1"/>
                </a:solidFill>
              </a:rPr>
              <a:t> ≈ 2.04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err="1">
                <a:solidFill>
                  <a:schemeClr val="bg1"/>
                </a:solidFill>
              </a:rPr>
              <a:t>c</a:t>
            </a:r>
            <a:r>
              <a:rPr lang="en-GB" sz="2000" baseline="-25000" dirty="0" err="1">
                <a:solidFill>
                  <a:schemeClr val="bg1"/>
                </a:solidFill>
              </a:rPr>
              <a:t>ph</a:t>
            </a:r>
            <a:r>
              <a:rPr lang="en-GB" sz="2000" dirty="0">
                <a:solidFill>
                  <a:schemeClr val="bg1"/>
                </a:solidFill>
              </a:rPr>
              <a:t> ≈ 129 km s</a:t>
            </a:r>
            <a:r>
              <a:rPr lang="en-GB" sz="2000" baseline="30000" dirty="0">
                <a:solidFill>
                  <a:schemeClr val="bg1"/>
                </a:solidFill>
              </a:rPr>
              <a:t>-1</a:t>
            </a:r>
            <a:endParaRPr lang="en-GB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x</a:t>
            </a:r>
            <a:r>
              <a:rPr lang="en-GB" sz="2000" baseline="-25000" dirty="0">
                <a:solidFill>
                  <a:schemeClr val="bg1"/>
                </a:solidFill>
              </a:rPr>
              <a:t>0</a:t>
            </a:r>
            <a:r>
              <a:rPr lang="en-GB" sz="2000" dirty="0">
                <a:solidFill>
                  <a:schemeClr val="bg1"/>
                </a:solidFill>
              </a:rPr>
              <a:t> ≈ 551 km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b="1" dirty="0">
                <a:solidFill>
                  <a:schemeClr val="bg1"/>
                </a:solidFill>
              </a:rPr>
              <a:t>ω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2000" dirty="0">
                <a:solidFill>
                  <a:schemeClr val="bg1"/>
                </a:solidFill>
              </a:rPr>
              <a:t>≈ 0.0511 s</a:t>
            </a:r>
            <a:r>
              <a:rPr lang="en-GB" sz="2000" baseline="30000" dirty="0">
                <a:solidFill>
                  <a:schemeClr val="bg1"/>
                </a:solidFill>
              </a:rPr>
              <a:t>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/>
                </a:solidFill>
              </a:rPr>
              <a:t>Etc.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437DDF-4DB4-4BA9-A5F0-613FF54355D2}"/>
              </a:ext>
            </a:extLst>
          </p:cNvPr>
          <p:cNvSpPr txBox="1"/>
          <p:nvPr/>
        </p:nvSpPr>
        <p:spPr>
          <a:xfrm>
            <a:off x="3497625" y="1956381"/>
            <a:ext cx="2426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Substitute into:</a:t>
            </a:r>
          </a:p>
        </p:txBody>
      </p:sp>
    </p:spTree>
    <p:extLst>
      <p:ext uri="{BB962C8B-B14F-4D97-AF65-F5344CB8AC3E}">
        <p14:creationId xmlns:p14="http://schemas.microsoft.com/office/powerpoint/2010/main" val="149968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 animBg="1"/>
      <p:bldP spid="18" grpId="0"/>
      <p:bldP spid="21" grpId="0"/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422.9472"/>
  <p:tag name="LATEXADDIN" val="\documentclass{article}&#10;\usepackage{amsmath}&#10;\usepackage{color}&#10;\pagestyle{empty}&#10;\begin{document}&#10;\textcolor{white}{$\hat{\xi}_x(-x_0)$}&#10;\end{document}"/>
  <p:tag name="IGUANATEXSIZE" val="20"/>
  <p:tag name="IGUANATEXCURSOR" val="127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49.9813"/>
  <p:tag name="ORIGINALWIDTH" val="326.2092"/>
  <p:tag name="LATEXADDIN" val="\documentclass{article}&#10;\usepackage{amsmath}&#10;\usepackage{color}&#10;\pagestyle{empty}&#10;\begin{document}&#10;\textcolor{white}{$\hat{\xi}_x(x_0)$}&#10;\end{document}"/>
  <p:tag name="IGUANATEXSIZE" val="20"/>
  <p:tag name="IGUANATEXCURSOR" val="118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25.7218"/>
  <p:tag name="ORIGINALWIDTH" val="1145.857"/>
  <p:tag name="LATEXADDIN" val="\documentclass{article}&#10;\usepackage{amsmath}&#10;\usepackage{color}&#10;\pagestyle{empty}&#10;\begin{document}&#10;\textcolor{white}{$R_\textrm{A} := \frac{\hat{\xi}_x(x_0)}{\hat{\xi}_x(-x_0)} \approx 2.04$}&#10;&#10;\end{document}"/>
  <p:tag name="IGUANATEXSIZE" val="20"/>
  <p:tag name="IGUANATEXCURSOR" val="130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8.9839"/>
  <p:tag name="ORIGINALWIDTH" val="1338.583"/>
  <p:tag name="LATEXADDIN" val="\documentclass{article}&#10;\usepackage{amsmath}&#10;\usepackage{color}&#10;\pagestyle{empty}&#10;\begin{document}&#10;\textcolor{white}{$R_\textrm{A} = f(x_0, c_\textrm{ph}, \omega, ..., v_\textrm{A})$}&#10;&#10;&#10;&#10;\end{document}"/>
  <p:tag name="IGUANATEXSIZE" val="20"/>
  <p:tag name="IGUANATEXCURSOR" val="149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1113</TotalTime>
  <Words>294</Words>
  <Application>Microsoft Office PowerPoint</Application>
  <PresentationFormat>Widescreen</PresentationFormat>
  <Paragraphs>74</Paragraphs>
  <Slides>10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Diagnosing the Alfvén speed in asymmetric fibrils using solar magneto-seismology</vt:lpstr>
      <vt:lpstr>Asymmetric solar waves</vt:lpstr>
      <vt:lpstr>Asymmetric eigenmodes</vt:lpstr>
      <vt:lpstr>Amplitude Ratio</vt:lpstr>
      <vt:lpstr>PowerPoint Presentation</vt:lpstr>
      <vt:lpstr>PowerPoint Presentation</vt:lpstr>
      <vt:lpstr>Parameter measurement – Amplitude ratio</vt:lpstr>
      <vt:lpstr>Parameter measurement - Phase speed</vt:lpstr>
      <vt:lpstr>Alfven speed inversion</vt:lpstr>
      <vt:lpstr>Conclusions and further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Diagnosing the Alfven speed in asymmetric fibrils using solar magneto-seismology</dc:title>
  <dc:creator>Matthew Allcock</dc:creator>
  <cp:lastModifiedBy>Matthew Allcock</cp:lastModifiedBy>
  <cp:revision>47</cp:revision>
  <dcterms:created xsi:type="dcterms:W3CDTF">2019-04-29T14:58:53Z</dcterms:created>
  <dcterms:modified xsi:type="dcterms:W3CDTF">2019-05-20T15:39:15Z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